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trictFirstAndLastChars="0" saveSubsetFonts="1">
  <p:sldMasterIdLst>
    <p:sldMasterId id="2147483662" r:id="rId1"/>
  </p:sldMasterIdLst>
  <p:notesMasterIdLst>
    <p:notesMasterId r:id="rId22"/>
  </p:notesMasterIdLst>
  <p:handoutMasterIdLst>
    <p:handoutMasterId r:id="rId23"/>
  </p:handoutMasterIdLst>
  <p:sldIdLst>
    <p:sldId id="258" r:id="rId2"/>
    <p:sldId id="385" r:id="rId3"/>
    <p:sldId id="386" r:id="rId4"/>
    <p:sldId id="387" r:id="rId5"/>
    <p:sldId id="402" r:id="rId6"/>
    <p:sldId id="403" r:id="rId7"/>
    <p:sldId id="388" r:id="rId8"/>
    <p:sldId id="389" r:id="rId9"/>
    <p:sldId id="390" r:id="rId10"/>
    <p:sldId id="391" r:id="rId11"/>
    <p:sldId id="392" r:id="rId12"/>
    <p:sldId id="393" r:id="rId13"/>
    <p:sldId id="394" r:id="rId14"/>
    <p:sldId id="395" r:id="rId15"/>
    <p:sldId id="396" r:id="rId16"/>
    <p:sldId id="397" r:id="rId17"/>
    <p:sldId id="398" r:id="rId18"/>
    <p:sldId id="399" r:id="rId19"/>
    <p:sldId id="400" r:id="rId20"/>
    <p:sldId id="401" r:id="rId2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20000"/>
      </a:spcBef>
      <a:spcAft>
        <a:spcPct val="0"/>
      </a:spcAft>
      <a:buClr>
        <a:schemeClr val="tx1"/>
      </a:buClr>
      <a:buSzPct val="100000"/>
      <a:buFont typeface="Wingdings" pitchFamily="2" charset="2"/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77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66"/>
    <a:srgbClr val="FFCCCC"/>
    <a:srgbClr val="E9E595"/>
    <a:srgbClr val="006600"/>
    <a:srgbClr val="FFCC00"/>
    <a:srgbClr val="FF3300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5620" autoAdjust="0"/>
    <p:restoredTop sz="85007" autoAdjust="0"/>
  </p:normalViewPr>
  <p:slideViewPr>
    <p:cSldViewPr>
      <p:cViewPr varScale="1">
        <p:scale>
          <a:sx n="76" d="100"/>
          <a:sy n="76" d="100"/>
        </p:scale>
        <p:origin x="1593" y="84"/>
      </p:cViewPr>
      <p:guideLst>
        <p:guide orient="horz" pos="1776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70" y="-12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buClrTx/>
              <a:buSzTx/>
              <a:buFontTx/>
              <a:buNone/>
              <a:defRPr sz="1200"/>
            </a:lvl1pPr>
          </a:lstStyle>
          <a:p>
            <a:pPr>
              <a:defRPr/>
            </a:pPr>
            <a:fld id="{FAD2802E-C315-4609-B5F5-3AE722F480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861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399426D-20A7-477C-A872-C344D869AC40}" type="datetimeFigureOut">
              <a:rPr lang="en-US"/>
              <a:pPr>
                <a:defRPr/>
              </a:pPr>
              <a:t>3/12/2018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5BB6698F-19EC-445F-938C-011B50414F3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234108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460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5BE4FD0-CFED-46D3-A275-7FB710220410}" type="slidenum">
              <a:rPr lang="en-US" smtClean="0"/>
              <a:pPr/>
              <a:t>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2471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0DF46E30-665F-4193-BE6D-CEC8FD0AC8E7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F47F24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F47F24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392941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25BF6119-6CA7-46EB-9748-1CBF70C398F3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2169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867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>
              <a:ea typeface="ＭＳ Ｐゴシック" charset="-128"/>
            </a:endParaRPr>
          </a:p>
        </p:txBody>
      </p:sp>
      <p:sp>
        <p:nvSpPr>
          <p:cNvPr id="2867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A04C824-EB2F-4DE2-A629-D2FCBED2212A}" type="slidenum">
              <a:rPr lang="en-US" sz="1200"/>
              <a:pPr algn="r"/>
              <a:t>16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903510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CB49B3F-611F-4CFF-90EE-4B2C9D352E3D}" type="slidenum">
              <a:rPr lang="en-US" sz="1200"/>
              <a:pPr algn="r"/>
              <a:t>17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8826891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0420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5CB49B3F-611F-4CFF-90EE-4B2C9D352E3D}" type="slidenum">
              <a:rPr lang="en-US" sz="1200"/>
              <a:pPr algn="r"/>
              <a:t>18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9712536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939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9396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8B76A50-346F-4D88-B4E7-6B6DA0FB2130}" type="slidenum">
              <a:rPr lang="en-US" sz="1200"/>
              <a:pPr algn="r"/>
              <a:t>19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18322495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78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80EE1DF7-FD95-4D0E-99D0-8D595AC9600E}" type="slidenum">
              <a:rPr lang="en-US" sz="1200" smtClean="0"/>
              <a:pPr eaLnBrk="1" hangingPunct="1"/>
              <a:t>1</a:t>
            </a:fld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300550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81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8196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6669068B-1769-4353-B5D5-16B1A924F26D}" type="slidenum">
              <a:rPr lang="en-US" sz="1200"/>
              <a:pPr algn="r"/>
              <a:t>2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34121095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1024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18BC742-1D26-40C2-A21B-96BA2D7A8BC6}" type="slidenum">
              <a:rPr lang="en-US" sz="1200"/>
              <a:pPr algn="r"/>
              <a:t>3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497523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6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5452F3D1-8253-46ED-B702-94475C68B6FA}" type="slidenum">
              <a:rPr lang="en-US" sz="1200" smtClean="0"/>
              <a:pPr eaLnBrk="1" hangingPunct="1"/>
              <a:t>4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870440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Notes Placeholder 2"/>
          <p:cNvSpPr>
            <a:spLocks noGrp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71684" name="Slide Number Placeholder 3"/>
          <p:cNvSpPr txBox="1">
            <a:spLocks noGrp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itchFamily="2" charset="2"/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35D345D2-9C63-48CB-B242-38919D079EDD}" type="slidenum">
              <a:rPr lang="en-US" sz="1200"/>
              <a:pPr algn="r" eaLnBrk="1" hangingPunct="1"/>
              <a:t>5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2720521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516" name="Slide Number Placeholder 3"/>
          <p:cNvSpPr txBox="1">
            <a:spLocks noGrp="1"/>
          </p:cNvSpPr>
          <p:nvPr/>
        </p:nvSpPr>
        <p:spPr bwMode="auto">
          <a:xfrm>
            <a:off x="3884613" y="8684926"/>
            <a:ext cx="2971800" cy="457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3DC3B4AF-8102-4627-B802-5875CBE94888}" type="slidenum">
              <a:rPr lang="en-US" sz="1200"/>
              <a:pPr algn="r"/>
              <a:t>6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40807663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ea typeface="ＭＳ Ｐゴシック" charset="-128"/>
            </a:endParaRPr>
          </a:p>
        </p:txBody>
      </p:sp>
      <p:sp>
        <p:nvSpPr>
          <p:cNvPr id="20484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0DF46E30-665F-4193-BE6D-CEC8FD0AC8E7}" type="slidenum">
              <a:rPr lang="en-US" sz="1200"/>
              <a:pPr algn="r"/>
              <a:t>10</a:t>
            </a:fld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0324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4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4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0431509-B22B-4103-9BBE-035DC9AA249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2785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105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096000"/>
            <a:ext cx="3124200" cy="64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4103"/>
          <p:cNvSpPr>
            <a:spLocks noChangeShapeType="1"/>
          </p:cNvSpPr>
          <p:nvPr userDrawn="1"/>
        </p:nvSpPr>
        <p:spPr bwMode="auto">
          <a:xfrm>
            <a:off x="0" y="3048000"/>
            <a:ext cx="8991600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  <p:sp>
        <p:nvSpPr>
          <p:cNvPr id="12" name="Rectangle 4098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228600"/>
            <a:ext cx="7772400" cy="1143000"/>
          </a:xfrm>
        </p:spPr>
        <p:txBody>
          <a:bodyPr/>
          <a:lstStyle>
            <a:lvl1pPr>
              <a:defRPr sz="360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Rectangle 409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47800" y="3124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76200"/>
            <a:ext cx="2019300" cy="5181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76200"/>
            <a:ext cx="5905500" cy="51816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90600" y="1524000"/>
            <a:ext cx="3924300" cy="3733800"/>
          </a:xfrm>
        </p:spPr>
        <p:txBody>
          <a:bodyPr/>
          <a:lstStyle>
            <a:lvl1pPr marL="227013" indent="-227013">
              <a:defRPr sz="2400"/>
            </a:lvl1pPr>
            <a:lvl2pPr marL="514350" indent="-285750">
              <a:defRPr sz="2200"/>
            </a:lvl2pPr>
            <a:lvl3pPr marL="857250" indent="-228600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67300" y="1524000"/>
            <a:ext cx="3924300" cy="3733800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3152"/>
            <a:ext cx="8229600" cy="1143000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Rectangle 6"/>
          <p:cNvSpPr>
            <a:spLocks noGrp="1" noChangeArrowheads="1"/>
          </p:cNvSpPr>
          <p:nvPr>
            <p:ph type="title"/>
          </p:nvPr>
        </p:nvSpPr>
        <p:spPr bwMode="auto">
          <a:xfrm>
            <a:off x="381000" y="205932"/>
            <a:ext cx="8001000" cy="609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2054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1000" y="1219201"/>
            <a:ext cx="8001000" cy="3733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615" name="Rectangle 15"/>
          <p:cNvSpPr>
            <a:spLocks noChangeArrowheads="1"/>
          </p:cNvSpPr>
          <p:nvPr userDrawn="1"/>
        </p:nvSpPr>
        <p:spPr bwMode="auto">
          <a:xfrm>
            <a:off x="228600" y="6629400"/>
            <a:ext cx="8683625" cy="9525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folHlink">
                  <a:gamma/>
                  <a:tint val="25098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1905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sz="2400">
              <a:latin typeface="Helvetica" charset="0"/>
            </a:endParaRPr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2000">
                <a:latin typeface="Times New Roman" pitchFamily="18" charset="0"/>
              </a:defRPr>
            </a:lvl1pPr>
          </a:lstStyle>
          <a:p>
            <a:pPr>
              <a:defRPr/>
            </a:pPr>
            <a:fld id="{F6D20532-61D7-47D0-903F-227F7C48AD3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2" name="Picture 9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806"/>
          <a:stretch>
            <a:fillRect/>
          </a:stretch>
        </p:blipFill>
        <p:spPr bwMode="auto">
          <a:xfrm>
            <a:off x="8686221" y="952500"/>
            <a:ext cx="287338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Line 8"/>
          <p:cNvSpPr>
            <a:spLocks noChangeShapeType="1"/>
          </p:cNvSpPr>
          <p:nvPr userDrawn="1"/>
        </p:nvSpPr>
        <p:spPr bwMode="auto">
          <a:xfrm>
            <a:off x="0" y="914400"/>
            <a:ext cx="8382000" cy="0"/>
          </a:xfrm>
          <a:prstGeom prst="line">
            <a:avLst/>
          </a:prstGeom>
          <a:noFill/>
          <a:ln w="76200">
            <a:solidFill>
              <a:srgbClr val="00008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2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2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2" charset="2"/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wea.org/wind-energy-facts-at-a-glance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llinoiswind.org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hyperlink" Target="http://www.illinoiswind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0" y="76200"/>
            <a:ext cx="9144000" cy="1646237"/>
          </a:xfrm>
          <a:noFill/>
        </p:spPr>
        <p:txBody>
          <a:bodyPr anchor="ctr"/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dirty="0"/>
              <a:t>ECE 333 </a:t>
            </a:r>
            <a:br>
              <a:rPr lang="en-US" altLang="en-US" dirty="0"/>
            </a:br>
            <a:r>
              <a:rPr lang="en-US" altLang="en-US" dirty="0"/>
              <a:t>Green Energy Systems</a:t>
            </a:r>
          </a:p>
        </p:txBody>
      </p:sp>
      <p:sp>
        <p:nvSpPr>
          <p:cNvPr id="2" name="Rectangle 1"/>
          <p:cNvSpPr/>
          <p:nvPr/>
        </p:nvSpPr>
        <p:spPr>
          <a:xfrm>
            <a:off x="304800" y="1752600"/>
            <a:ext cx="86868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b="1" kern="0" dirty="0">
                <a:solidFill>
                  <a:schemeClr val="tx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Lecture 13: Introduction to Wind Power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sz="quarter" idx="1"/>
          </p:nvPr>
        </p:nvSpPr>
        <p:spPr>
          <a:xfrm>
            <a:off x="228600" y="3251817"/>
            <a:ext cx="8534400" cy="1752600"/>
          </a:xfrm>
        </p:spPr>
        <p:txBody>
          <a:bodyPr/>
          <a:lstStyle/>
          <a:p>
            <a:r>
              <a:rPr lang="en-US" dirty="0"/>
              <a:t>Dr. Karl Reinhard</a:t>
            </a:r>
          </a:p>
          <a:p>
            <a:r>
              <a:rPr lang="en-US" dirty="0"/>
              <a:t>Dept. of Electrical and Computer Engineering</a:t>
            </a:r>
          </a:p>
          <a:p>
            <a:r>
              <a:rPr lang="en-US" dirty="0"/>
              <a:t>University of Illinois at Urbana-Champaign</a:t>
            </a:r>
          </a:p>
          <a:p>
            <a:r>
              <a:rPr lang="en-US" dirty="0"/>
              <a:t>reinhrd2@illinois.edu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537184" y="106016"/>
            <a:ext cx="7004551" cy="800936"/>
          </a:xfrm>
        </p:spPr>
        <p:txBody>
          <a:bodyPr/>
          <a:lstStyle/>
          <a:p>
            <a:r>
              <a:rPr lang="en-US" b="1" dirty="0"/>
              <a:t>Wind Power Availability?!</a:t>
            </a:r>
          </a:p>
        </p:txBody>
      </p:sp>
      <p:sp>
        <p:nvSpPr>
          <p:cNvPr id="36912" name="Rectangle 4"/>
          <p:cNvSpPr>
            <a:spLocks noChangeArrowheads="1"/>
          </p:cNvSpPr>
          <p:nvPr/>
        </p:nvSpPr>
        <p:spPr bwMode="auto">
          <a:xfrm>
            <a:off x="1943470" y="6297043"/>
            <a:ext cx="545540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dirty="0"/>
              <a:t>http://www.tms.org/pubs/journals/JOM/1009/fig1.jpg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1219200"/>
            <a:ext cx="6627335" cy="55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2428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571500" y="163286"/>
            <a:ext cx="8001000" cy="79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>
              <a:lnSpc>
                <a:spcPct val="90000"/>
              </a:lnSpc>
              <a:spcBef>
                <a:spcPct val="0"/>
              </a:spcBef>
              <a:defRPr/>
            </a:pP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US Installed Wind Capacity –  2016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635" y="1021808"/>
            <a:ext cx="6716730" cy="548287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93252" y="6505257"/>
            <a:ext cx="67505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http://apps2.eere.energy.gov/wind/windexchange/wind_installed_capacity.asp</a:t>
            </a:r>
          </a:p>
        </p:txBody>
      </p:sp>
    </p:spTree>
    <p:extLst>
      <p:ext uri="{BB962C8B-B14F-4D97-AF65-F5344CB8AC3E}">
        <p14:creationId xmlns:p14="http://schemas.microsoft.com/office/powerpoint/2010/main" val="328987227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7" name="Rectangle 4"/>
          <p:cNvSpPr>
            <a:spLocks noChangeArrowheads="1"/>
          </p:cNvSpPr>
          <p:nvPr/>
        </p:nvSpPr>
        <p:spPr bwMode="auto">
          <a:xfrm>
            <a:off x="685800" y="6369697"/>
            <a:ext cx="78486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For AWEA reports: </a:t>
            </a:r>
            <a:r>
              <a:rPr lang="en-US" sz="1600" dirty="0">
                <a:hlinkClick r:id="rId3"/>
              </a:rPr>
              <a:t>http://www.awea.org/wind-energy-facts-at-a-glance</a:t>
            </a:r>
            <a:r>
              <a:rPr lang="en-US" sz="1600" dirty="0"/>
              <a:t> accessed 12 Mar 18 </a:t>
            </a:r>
          </a:p>
        </p:txBody>
      </p:sp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5613" y="149749"/>
            <a:ext cx="8001000" cy="778329"/>
          </a:xfrm>
        </p:spPr>
        <p:txBody>
          <a:bodyPr/>
          <a:lstStyle/>
          <a:p>
            <a:r>
              <a:rPr lang="en-US" sz="3200" b="1" dirty="0"/>
              <a:t>Growth in US Wind Power Capacity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5117003"/>
              </p:ext>
            </p:extLst>
          </p:nvPr>
        </p:nvGraphicFramePr>
        <p:xfrm>
          <a:off x="473492" y="1143000"/>
          <a:ext cx="8594308" cy="304800"/>
        </p:xfrm>
        <a:graphic>
          <a:graphicData uri="http://schemas.openxmlformats.org/drawingml/2006/table">
            <a:tbl>
              <a:tblPr/>
              <a:tblGrid>
                <a:gridCol w="6243036">
                  <a:extLst>
                    <a:ext uri="{9D8B030D-6E8A-4147-A177-3AD203B41FA5}">
                      <a16:colId xmlns:a16="http://schemas.microsoft.com/office/drawing/2014/main" val="2245925838"/>
                    </a:ext>
                  </a:extLst>
                </a:gridCol>
                <a:gridCol w="63743">
                  <a:extLst>
                    <a:ext uri="{9D8B030D-6E8A-4147-A177-3AD203B41FA5}">
                      <a16:colId xmlns:a16="http://schemas.microsoft.com/office/drawing/2014/main" val="3038030630"/>
                    </a:ext>
                  </a:extLst>
                </a:gridCol>
                <a:gridCol w="2287529">
                  <a:extLst>
                    <a:ext uri="{9D8B030D-6E8A-4147-A177-3AD203B41FA5}">
                      <a16:colId xmlns:a16="http://schemas.microsoft.com/office/drawing/2014/main" val="402903934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0000FF"/>
                          </a:solidFill>
                        </a:rPr>
                        <a:t>Total U.S. installed wind capacity, through end of 2017: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>
                          <a:solidFill>
                            <a:srgbClr val="0000FF"/>
                          </a:solidFill>
                        </a:rPr>
                        <a:t> 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2000" b="1" dirty="0">
                          <a:solidFill>
                            <a:srgbClr val="C00000"/>
                          </a:solidFill>
                        </a:rPr>
                        <a:t>84, 944 MW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58510845"/>
                  </a:ext>
                </a:extLst>
              </a:tr>
            </a:tbl>
          </a:graphicData>
        </a:graphic>
      </p:graphicFrame>
      <p:pic>
        <p:nvPicPr>
          <p:cNvPr id="5" name="Picture 4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0D9B51A1-B64F-45FC-9131-3A419164A1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379" y="1571210"/>
            <a:ext cx="7173467" cy="4788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00290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228600" y="235536"/>
            <a:ext cx="8001000" cy="692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marR="0" lvl="0" indent="0" defTabSz="914400" eaLnBrk="0" latinLnBrk="0" hangingPunct="0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  <a:tabLst/>
              <a:defRPr/>
            </a:pPr>
            <a:r>
              <a:rPr lang="en-US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Estimated Total U.S. Capacity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1" y="965170"/>
            <a:ext cx="7015246" cy="56841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20344" y="6480064"/>
            <a:ext cx="762534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/>
              <a:t>http://apps2.eere.energy.gov/wind/windexchange/wind_installed_capacity.asp</a:t>
            </a:r>
          </a:p>
        </p:txBody>
      </p:sp>
    </p:spTree>
    <p:extLst>
      <p:ext uri="{BB962C8B-B14F-4D97-AF65-F5344CB8AC3E}">
        <p14:creationId xmlns:p14="http://schemas.microsoft.com/office/powerpoint/2010/main" val="28490645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29" y="514703"/>
            <a:ext cx="4887684" cy="6324663"/>
          </a:xfrm>
          <a:prstGeom prst="rect">
            <a:avLst/>
          </a:prstGeom>
        </p:spPr>
      </p:pic>
      <p:sp>
        <p:nvSpPr>
          <p:cNvPr id="37892" name="Rectangle 4"/>
          <p:cNvSpPr>
            <a:spLocks noChangeArrowheads="1"/>
          </p:cNvSpPr>
          <p:nvPr/>
        </p:nvSpPr>
        <p:spPr bwMode="auto">
          <a:xfrm>
            <a:off x="0" y="6596390"/>
            <a:ext cx="5800133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100" dirty="0"/>
              <a:t>http://apps2.eere.energy.gov/wind/windexchange/wind_resource_maps.asp?stateab=il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6170" y="768734"/>
            <a:ext cx="4111321" cy="5320532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10935" y="17057"/>
            <a:ext cx="4250871" cy="642257"/>
          </a:xfrm>
        </p:spPr>
        <p:txBody>
          <a:bodyPr/>
          <a:lstStyle/>
          <a:p>
            <a:r>
              <a:rPr lang="en-US" b="1" dirty="0"/>
              <a:t>IL Wind Data Maps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5086692"/>
            <a:ext cx="17684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Data 15 Oct 2010</a:t>
            </a:r>
          </a:p>
          <a:p>
            <a:r>
              <a:rPr lang="en-US" sz="1200" dirty="0"/>
              <a:t>Downloaded 14 Mar 17</a:t>
            </a:r>
          </a:p>
        </p:txBody>
      </p:sp>
    </p:spTree>
    <p:extLst>
      <p:ext uri="{BB962C8B-B14F-4D97-AF65-F5344CB8AC3E}">
        <p14:creationId xmlns:p14="http://schemas.microsoft.com/office/powerpoint/2010/main" val="11738583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>
          <a:xfrm>
            <a:off x="316687" y="171831"/>
            <a:ext cx="4864913" cy="685800"/>
          </a:xfrm>
        </p:spPr>
        <p:txBody>
          <a:bodyPr/>
          <a:lstStyle/>
          <a:p>
            <a:r>
              <a:rPr lang="en-US" b="1" dirty="0"/>
              <a:t>Wind Power Transmission </a:t>
            </a:r>
          </a:p>
        </p:txBody>
      </p:sp>
      <p:sp>
        <p:nvSpPr>
          <p:cNvPr id="49156" name="Rectangle 4"/>
          <p:cNvSpPr>
            <a:spLocks noChangeArrowheads="1"/>
          </p:cNvSpPr>
          <p:nvPr/>
        </p:nvSpPr>
        <p:spPr bwMode="auto">
          <a:xfrm>
            <a:off x="228601" y="6220157"/>
            <a:ext cx="434339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http://www.illinoiswind.org/wp-content/uploads/2014/05/WindProjectsResources2016.pdf</a:t>
            </a:r>
          </a:p>
        </p:txBody>
      </p:sp>
      <p:pic>
        <p:nvPicPr>
          <p:cNvPr id="4915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4657" y="990600"/>
            <a:ext cx="3961229" cy="5229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8" name="Rectangle 6"/>
          <p:cNvSpPr>
            <a:spLocks noChangeArrowheads="1"/>
          </p:cNvSpPr>
          <p:nvPr/>
        </p:nvSpPr>
        <p:spPr bwMode="auto">
          <a:xfrm>
            <a:off x="4647532" y="6231195"/>
            <a:ext cx="3962400" cy="59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800" dirty="0">
                <a:hlinkClick r:id="rId3"/>
              </a:rPr>
              <a:t>http://www.illinoiswind.org/</a:t>
            </a:r>
            <a:endParaRPr lang="en-US" sz="1800" dirty="0"/>
          </a:p>
          <a:p>
            <a:pPr algn="ctr"/>
            <a:r>
              <a:rPr lang="en-US" sz="1200" dirty="0"/>
              <a:t>(No longer posted – 14 Mar 17)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687" y="990600"/>
            <a:ext cx="4041022" cy="522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213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381000" y="288528"/>
            <a:ext cx="8001000" cy="533400"/>
          </a:xfrm>
        </p:spPr>
        <p:txBody>
          <a:bodyPr/>
          <a:lstStyle/>
          <a:p>
            <a:r>
              <a:rPr lang="en-US" sz="2800" dirty="0"/>
              <a:t>Illinois Wind Data</a:t>
            </a:r>
          </a:p>
        </p:txBody>
      </p:sp>
      <p:sp>
        <p:nvSpPr>
          <p:cNvPr id="48131" name="Content Placeholder 2"/>
          <p:cNvSpPr>
            <a:spLocks noGrp="1"/>
          </p:cNvSpPr>
          <p:nvPr>
            <p:ph idx="1"/>
          </p:nvPr>
        </p:nvSpPr>
        <p:spPr>
          <a:xfrm>
            <a:off x="228600" y="975732"/>
            <a:ext cx="8534400" cy="1515118"/>
          </a:xfrm>
        </p:spPr>
        <p:txBody>
          <a:bodyPr/>
          <a:lstStyle/>
          <a:p>
            <a:pPr marL="228600" indent="-228600"/>
            <a:r>
              <a:rPr lang="en-US" dirty="0"/>
              <a:t>Wind speed measurements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wind energy production estimates</a:t>
            </a:r>
          </a:p>
          <a:p>
            <a:pPr marL="228600" indent="-228600"/>
            <a:r>
              <a:rPr lang="en-US" sz="2200" dirty="0"/>
              <a:t>Illinois wind resource </a:t>
            </a:r>
            <a:r>
              <a:rPr lang="en-US" sz="2200" dirty="0">
                <a:hlinkClick r:id="rId2"/>
              </a:rPr>
              <a:t>www.illinoiswind.org</a:t>
            </a:r>
            <a:endParaRPr lang="en-US" sz="2200" dirty="0"/>
          </a:p>
          <a:p>
            <a:pPr marL="396875" lvl="1">
              <a:spcBef>
                <a:spcPts val="0"/>
              </a:spcBef>
            </a:pPr>
            <a:r>
              <a:rPr lang="en-US" sz="2000" dirty="0"/>
              <a:t>Wind measurement data across Illinois</a:t>
            </a:r>
          </a:p>
          <a:p>
            <a:pPr marL="396875" lvl="1">
              <a:spcBef>
                <a:spcPts val="0"/>
              </a:spcBef>
            </a:pPr>
            <a:r>
              <a:rPr lang="en-US" sz="2000" dirty="0"/>
              <a:t>Wind resource maps for Illinois</a:t>
            </a:r>
          </a:p>
        </p:txBody>
      </p:sp>
      <p:sp>
        <p:nvSpPr>
          <p:cNvPr id="48133" name="Rectangle 5"/>
          <p:cNvSpPr>
            <a:spLocks noChangeArrowheads="1"/>
          </p:cNvSpPr>
          <p:nvPr/>
        </p:nvSpPr>
        <p:spPr bwMode="auto">
          <a:xfrm>
            <a:off x="209156" y="6550223"/>
            <a:ext cx="896218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400" dirty="0"/>
              <a:t>http://wiu-gis-center.maps.arcgis.com/apps/MapSeries/index.html?appid=f3f04fb190134cdeab27a0cf79ce1744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4" y="2443665"/>
            <a:ext cx="2667000" cy="41258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46" y="1692259"/>
            <a:ext cx="3268158" cy="48756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18" y="4419600"/>
            <a:ext cx="2561987" cy="214987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7418" y="2457758"/>
            <a:ext cx="2561987" cy="1961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2017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6" t="6984" r="2617" b="5029"/>
          <a:stretch/>
        </p:blipFill>
        <p:spPr>
          <a:xfrm>
            <a:off x="0" y="1143000"/>
            <a:ext cx="8678775" cy="5227245"/>
          </a:xfrm>
          <a:prstGeom prst="rect">
            <a:avLst/>
          </a:prstGeom>
        </p:spPr>
      </p:pic>
      <p:sp>
        <p:nvSpPr>
          <p:cNvPr id="27652" name="Rectangle 5"/>
          <p:cNvSpPr>
            <a:spLocks noChangeArrowheads="1"/>
          </p:cNvSpPr>
          <p:nvPr/>
        </p:nvSpPr>
        <p:spPr bwMode="auto">
          <a:xfrm>
            <a:off x="363618" y="6412833"/>
            <a:ext cx="831515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en-US" sz="1600" dirty="0"/>
              <a:t>https://dupontconsulting.files.wordpress.com/2012/01/3tier_5km_global_wind_speed.jpg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5480F36D-1271-442A-BD71-2D4ED6C8A8BA}"/>
              </a:ext>
            </a:extLst>
          </p:cNvPr>
          <p:cNvSpPr txBox="1">
            <a:spLocks/>
          </p:cNvSpPr>
          <p:nvPr/>
        </p:nvSpPr>
        <p:spPr>
          <a:xfrm>
            <a:off x="381000" y="288528"/>
            <a:ext cx="8001000" cy="5334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buClrTx/>
              <a:buSzTx/>
              <a:buFontTx/>
            </a:pPr>
            <a:r>
              <a:rPr lang="en-US" kern="0" dirty="0"/>
              <a:t>Global Wind Data</a:t>
            </a:r>
          </a:p>
        </p:txBody>
      </p:sp>
    </p:spTree>
    <p:extLst>
      <p:ext uri="{BB962C8B-B14F-4D97-AF65-F5344CB8AC3E}">
        <p14:creationId xmlns:p14="http://schemas.microsoft.com/office/powerpoint/2010/main" val="3142693777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628" y="66064"/>
            <a:ext cx="4109848" cy="6791936"/>
          </a:xfrm>
          <a:prstGeom prst="rect">
            <a:avLst/>
          </a:prstGeom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5710989" y="3000367"/>
            <a:ext cx="3375271" cy="92333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800" dirty="0"/>
              <a:t>Global Wind Energy Council</a:t>
            </a:r>
          </a:p>
          <a:p>
            <a:r>
              <a:rPr lang="en-US" sz="1200" dirty="0"/>
              <a:t>http://www.gwec.net/wp-content/uploads/2017/02/3_Top-10-cumulative-capacity-Dec-2016.jpg</a:t>
            </a:r>
            <a:endParaRPr lang="en-US" sz="12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601189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 idx="4294967295"/>
          </p:nvPr>
        </p:nvSpPr>
        <p:spPr>
          <a:xfrm>
            <a:off x="1518653" y="209884"/>
            <a:ext cx="7185526" cy="790074"/>
          </a:xfrm>
        </p:spPr>
        <p:txBody>
          <a:bodyPr/>
          <a:lstStyle/>
          <a:p>
            <a:r>
              <a:rPr lang="en-US" sz="2800" b="1" dirty="0"/>
              <a:t>Global Annual Installed Wind Capacity</a:t>
            </a:r>
          </a:p>
        </p:txBody>
      </p:sp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342900" y="6288505"/>
            <a:ext cx="84582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Global Wind Energy Council</a:t>
            </a:r>
          </a:p>
          <a:p>
            <a:r>
              <a:rPr lang="en-US" sz="1400" dirty="0"/>
              <a:t>http://www.gwec.net/wp-content/uploads/2017/02/6_Annual-Installed-Capacity-by-Region-2008-2016.jpg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5236"/>
            <a:ext cx="9152636" cy="5377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9651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 dirty="0"/>
              <a:t>Announcements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>
          <a:xfrm>
            <a:off x="232488" y="1375333"/>
            <a:ext cx="7768512" cy="3044267"/>
          </a:xfrm>
          <a:gradFill>
            <a:gsLst>
              <a:gs pos="0">
                <a:srgbClr val="FFC000"/>
              </a:gs>
              <a:gs pos="47000">
                <a:srgbClr val="FFCC00"/>
              </a:gs>
              <a:gs pos="100000">
                <a:srgbClr val="E9E595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>
                <a:solidFill>
                  <a:srgbClr val="0000FF"/>
                </a:solidFill>
              </a:rPr>
              <a:t>Start Wind Power Today</a:t>
            </a:r>
          </a:p>
          <a:p>
            <a:r>
              <a:rPr lang="en-US" dirty="0">
                <a:solidFill>
                  <a:srgbClr val="0000FF"/>
                </a:solidFill>
              </a:rPr>
              <a:t>No Homework / Quiz this week</a:t>
            </a:r>
          </a:p>
          <a:p>
            <a:r>
              <a:rPr lang="en-US" sz="2400" dirty="0">
                <a:solidFill>
                  <a:srgbClr val="0000FF"/>
                </a:solidFill>
              </a:rPr>
              <a:t>Homework 7 / Quiz 7 Thursday after Spring Break</a:t>
            </a:r>
          </a:p>
          <a:p>
            <a:r>
              <a:rPr lang="en-US" sz="2400" dirty="0">
                <a:solidFill>
                  <a:srgbClr val="0000FF"/>
                </a:solidFill>
              </a:rPr>
              <a:t>Reading Chapter 7</a:t>
            </a:r>
          </a:p>
          <a:p>
            <a:r>
              <a:rPr lang="en-US" sz="2400" dirty="0">
                <a:solidFill>
                  <a:srgbClr val="0000FF"/>
                </a:solidFill>
              </a:rPr>
              <a:t>Thanks to EOH Volunteers – GREAT SUCCCESS</a:t>
            </a:r>
          </a:p>
          <a:p>
            <a:endParaRPr lang="en-US" sz="2400" dirty="0"/>
          </a:p>
          <a:p>
            <a:endParaRPr lang="en-US" sz="24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/>
              <a:t>Global Installed Wind Capacity</a:t>
            </a:r>
          </a:p>
        </p:txBody>
      </p:sp>
      <p:sp>
        <p:nvSpPr>
          <p:cNvPr id="5" name="TextBox 9"/>
          <p:cNvSpPr txBox="1">
            <a:spLocks noChangeArrowheads="1"/>
          </p:cNvSpPr>
          <p:nvPr/>
        </p:nvSpPr>
        <p:spPr bwMode="auto">
          <a:xfrm>
            <a:off x="304800" y="5791200"/>
            <a:ext cx="8458200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 dirty="0"/>
              <a:t>Global Wind Energy Council</a:t>
            </a:r>
          </a:p>
          <a:p>
            <a:r>
              <a:rPr lang="en-US" sz="1400" dirty="0"/>
              <a:t>http://www.gwec.net/wp-content/uploads/2017/02/5_Global-Cumulative-Installed-Wind-Capacity-2001-2016.jpg</a:t>
            </a:r>
            <a:endParaRPr lang="en-US" sz="1400" dirty="0">
              <a:solidFill>
                <a:schemeClr val="bg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608" y="1930742"/>
            <a:ext cx="8986784" cy="3159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435582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 idx="4294967295"/>
          </p:nvPr>
        </p:nvSpPr>
        <p:spPr>
          <a:xfrm>
            <a:off x="457200" y="76200"/>
            <a:ext cx="8001000" cy="1066800"/>
          </a:xfrm>
        </p:spPr>
        <p:txBody>
          <a:bodyPr/>
          <a:lstStyle/>
          <a:p>
            <a:r>
              <a:rPr lang="en-US"/>
              <a:t>Wind Power Systems</a:t>
            </a:r>
          </a:p>
        </p:txBody>
      </p:sp>
      <p:pic>
        <p:nvPicPr>
          <p:cNvPr id="7171" name="Content Placeholder 4" descr="moraine view state park 006.JPG"/>
          <p:cNvPicPr>
            <a:picLocks noGrp="1" noChangeAspect="1"/>
          </p:cNvPicPr>
          <p:nvPr>
            <p:ph idx="4294967295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886200" y="990600"/>
            <a:ext cx="5105400" cy="3589338"/>
          </a:xfrm>
        </p:spPr>
      </p:pic>
      <p:pic>
        <p:nvPicPr>
          <p:cNvPr id="7172" name="Picture 9" descr="moraine view state park 034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33800" y="4067175"/>
            <a:ext cx="5253038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3" name="Picture 5" descr="moraine view state park 008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990600"/>
            <a:ext cx="3733800" cy="559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14264914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 idx="4294967295"/>
          </p:nvPr>
        </p:nvSpPr>
        <p:spPr>
          <a:xfrm>
            <a:off x="886578" y="-60826"/>
            <a:ext cx="8001000" cy="1066800"/>
          </a:xfrm>
        </p:spPr>
        <p:txBody>
          <a:bodyPr/>
          <a:lstStyle/>
          <a:p>
            <a:r>
              <a:rPr lang="en-US" dirty="0"/>
              <a:t>Wind Power in History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4294967295"/>
          </p:nvPr>
        </p:nvSpPr>
        <p:spPr>
          <a:xfrm>
            <a:off x="160254" y="1010822"/>
            <a:ext cx="7772400" cy="1073566"/>
          </a:xfrm>
        </p:spPr>
        <p:txBody>
          <a:bodyPr/>
          <a:lstStyle/>
          <a:p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Charles F. Brush installed 1st known wind turbine to produce electricity in 1888 – a </a:t>
            </a:r>
            <a:r>
              <a:rPr lang="en-US" sz="2200" dirty="0">
                <a:solidFill>
                  <a:srgbClr val="00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kW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turbine</a:t>
            </a:r>
            <a:r>
              <a:rPr lang="en-US" sz="2200" dirty="0">
                <a:solidFill>
                  <a:srgbClr val="00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charged batteries to power his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Cleveland, Ohio </a:t>
            </a:r>
            <a:r>
              <a:rPr lang="en-US" sz="2200" dirty="0">
                <a:solidFill>
                  <a:srgbClr val="00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mansion</a:t>
            </a:r>
          </a:p>
          <a:p>
            <a:endParaRPr lang="en-US" sz="2200" dirty="0"/>
          </a:p>
          <a:p>
            <a:endParaRPr lang="en-US" dirty="0"/>
          </a:p>
        </p:txBody>
      </p:sp>
      <p:pic>
        <p:nvPicPr>
          <p:cNvPr id="922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9053" y="1803118"/>
            <a:ext cx="2410578" cy="23297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TextBox 9"/>
          <p:cNvSpPr txBox="1">
            <a:spLocks noChangeArrowheads="1"/>
          </p:cNvSpPr>
          <p:nvPr/>
        </p:nvSpPr>
        <p:spPr bwMode="auto">
          <a:xfrm>
            <a:off x="5958845" y="4136181"/>
            <a:ext cx="31996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200" dirty="0"/>
              <a:t>http://www.windpower.org/en/pictures/brush.htm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4829" y="2218447"/>
            <a:ext cx="6185516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l" eaLnBrk="0" hangingPunct="0">
              <a:spcAft>
                <a:spcPts val="0"/>
              </a:spcAft>
              <a:buSzPct val="125000"/>
              <a:buFontTx/>
              <a:buChar char="•"/>
            </a:pPr>
            <a:r>
              <a:rPr lang="en-US" sz="2200" dirty="0">
                <a:solidFill>
                  <a:srgbClr val="00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1930s and 1940s, hundreds of thousands were in use in rural areas not yet served by the grid</a:t>
            </a:r>
          </a:p>
          <a:p>
            <a:pPr marL="342900" indent="-342900" algn="l" eaLnBrk="0" hangingPunct="0">
              <a:spcBef>
                <a:spcPts val="1200"/>
              </a:spcBef>
              <a:spcAft>
                <a:spcPts val="0"/>
              </a:spcAft>
              <a:buSzPct val="125000"/>
              <a:buFontTx/>
              <a:buChar char="•"/>
            </a:pPr>
            <a:r>
              <a:rPr lang="en-US" sz="2200" dirty="0">
                <a:solidFill>
                  <a:srgbClr val="003C7D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Interest in wind power declined as the utility grid expanded and as reliable, inexpensive electricity could be purchased</a:t>
            </a:r>
          </a:p>
          <a:p>
            <a:pPr marL="342900" indent="-342900" algn="l" eaLnBrk="0" hangingPunct="0">
              <a:buSzPct val="125000"/>
              <a:buFontTx/>
              <a:buChar char="•"/>
            </a:pPr>
            <a:endParaRPr lang="en-US" sz="2200" dirty="0">
              <a:solidFill>
                <a:srgbClr val="003C7D"/>
              </a:solidFill>
              <a:latin typeface="+mn-lt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155FBE61-999E-4BE6-B6DC-2406208BBB11}"/>
              </a:ext>
            </a:extLst>
          </p:cNvPr>
          <p:cNvSpPr txBox="1">
            <a:spLocks/>
          </p:cNvSpPr>
          <p:nvPr/>
        </p:nvSpPr>
        <p:spPr bwMode="auto">
          <a:xfrm>
            <a:off x="154829" y="4408972"/>
            <a:ext cx="8986030" cy="229662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spcBef>
                <a:spcPts val="1200"/>
              </a:spcBef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1970’s brought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inflation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increased fossil-fuel prices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supply shortfalls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(Arab oil embargo),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calls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conservation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and growing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environmental concerns </a:t>
            </a:r>
            <a:r>
              <a:rPr lang="en-US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Electricity rates rose</a:t>
            </a:r>
            <a:endParaRPr lang="en-US" sz="2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lvl="0" indent="-342900">
              <a:spcBef>
                <a:spcPts val="900"/>
              </a:spcBef>
              <a:buClr>
                <a:srgbClr val="003366"/>
              </a:buClr>
              <a:buSzPct val="125000"/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U.S. Congress passed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ublic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tilities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egulator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olicies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ct (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PURPA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in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1978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which mandated utilities purchase power from independent generators located in their service territory (</a:t>
            </a:r>
            <a:r>
              <a:rPr lang="en-US" sz="2200" b="1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modified 2005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marL="342900" indent="-342900" algn="l" eaLnBrk="0" hangingPunct="0">
              <a:buSzPct val="125000"/>
              <a:buFontTx/>
              <a:buChar char="•"/>
            </a:pPr>
            <a:endParaRPr lang="en-US" sz="2200" dirty="0">
              <a:solidFill>
                <a:srgbClr val="003C7D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7529226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 Power in History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1101160"/>
            <a:ext cx="8763000" cy="5257800"/>
          </a:xfrm>
        </p:spPr>
        <p:txBody>
          <a:bodyPr/>
          <a:lstStyle/>
          <a:p>
            <a:pPr lvl="0" eaLnBrk="1" hangingPunct="1">
              <a:spcBef>
                <a:spcPts val="1200"/>
              </a:spcBef>
              <a:buClr>
                <a:srgbClr val="003366"/>
              </a:buClr>
            </a:pP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PURPA*</a:t>
            </a:r>
            <a:r>
              <a:rPr lang="en-US" sz="22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introduced competition</a:t>
            </a:r>
          </a:p>
          <a:p>
            <a:pPr lvl="1" eaLnBrk="1" hangingPunct="1">
              <a:spcBef>
                <a:spcPts val="900"/>
              </a:spcBef>
              <a:buClr>
                <a:srgbClr val="003366"/>
              </a:buClr>
            </a:pPr>
            <a:r>
              <a:rPr lang="en-US" sz="20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Allowed customers to build on-site generation &amp; be grid connected</a:t>
            </a:r>
          </a:p>
          <a:p>
            <a:pPr lvl="1" eaLnBrk="1" hangingPunct="1">
              <a:spcBef>
                <a:spcPts val="600"/>
              </a:spcBef>
              <a:buClr>
                <a:srgbClr val="003366"/>
              </a:buClr>
            </a:pPr>
            <a:r>
              <a:rPr lang="en-US" sz="20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Required Utilities to purchase from qualifying facilities (QFs)</a:t>
            </a:r>
          </a:p>
          <a:p>
            <a:pPr lvl="1" eaLnBrk="1" hangingPunct="1">
              <a:spcBef>
                <a:spcPts val="600"/>
              </a:spcBef>
              <a:buClr>
                <a:srgbClr val="003366"/>
              </a:buClr>
            </a:pPr>
            <a:r>
              <a:rPr lang="en-US" sz="2000" dirty="0">
                <a:solidFill>
                  <a:srgbClr val="00336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Gave birth to the electric side of renewable energy industry</a:t>
            </a:r>
          </a:p>
          <a:p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nabled the significant small producer renewable energy production growth in the 80’s:</a:t>
            </a:r>
          </a:p>
          <a:p>
            <a:pPr lvl="1">
              <a:spcBef>
                <a:spcPts val="900"/>
              </a:spcBef>
              <a:spcAft>
                <a:spcPts val="0"/>
              </a:spcAft>
            </a:pPr>
            <a:r>
              <a:rPr lang="en-US" sz="2200" dirty="0" err="1">
                <a:latin typeface="Calibri" panose="020F0502020204030204" pitchFamily="34" charset="0"/>
                <a:cs typeface="Calibri" panose="020F0502020204030204" pitchFamily="34" charset="0"/>
              </a:rPr>
              <a:t>Req’d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utilities to purchase from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qualifying facilities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QF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):  &lt; 80 MW </a:t>
            </a:r>
            <a:r>
              <a:rPr lang="en-US" sz="2200" i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75% renewable energy source wind, solar, geothermal, etc. </a:t>
            </a:r>
          </a:p>
          <a:p>
            <a:pPr lvl="1">
              <a:spcBef>
                <a:spcPts val="9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During the 1980’s, California added ~ 6000 MW of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QF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capacity :  1600 MW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2700 MW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geothermal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i="1" dirty="0"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 1200 MW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biomass</a:t>
            </a:r>
          </a:p>
          <a:p>
            <a:pPr>
              <a:spcBef>
                <a:spcPts val="1200"/>
              </a:spcBef>
            </a:pP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In the 90’s, 10-year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QF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s contracts (@$60/MWh in 80’s) were no longer competitive (profitable) @ $30/MWh in 90’s …  </a:t>
            </a:r>
            <a:r>
              <a:rPr lang="en-US" sz="2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many sites were retired or abandoned</a:t>
            </a:r>
          </a:p>
          <a:p>
            <a:pPr lvl="1"/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F80812-39C9-4872-9DB7-3265879A05A2}"/>
              </a:ext>
            </a:extLst>
          </p:cNvPr>
          <p:cNvSpPr txBox="1"/>
          <p:nvPr/>
        </p:nvSpPr>
        <p:spPr>
          <a:xfrm>
            <a:off x="609600" y="6324600"/>
            <a:ext cx="5210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* 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ublic 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tilities 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egulator 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olicies 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ct (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PURPA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)  </a:t>
            </a:r>
            <a:r>
              <a:rPr lang="en-US" sz="18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1978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7499895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 anchor="ctr"/>
          <a:lstStyle/>
          <a:p>
            <a:pPr eaLnBrk="1" hangingPunct="1">
              <a:lnSpc>
                <a:spcPct val="100000"/>
              </a:lnSpc>
            </a:pPr>
            <a:r>
              <a:rPr lang="en-US" dirty="0"/>
              <a:t>Wind Power in History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52400" y="1143000"/>
            <a:ext cx="8686800" cy="52578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Major opening of industry to competition occurred as a result of National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nergy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olicy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Act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of 19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92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EPAct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92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lvl="1" eaLnBrk="1" hangingPunct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Goal was to set up true competition in generation </a:t>
            </a:r>
          </a:p>
          <a:p>
            <a:pPr lvl="1" eaLnBrk="1" hangingPunct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Mandated “nondiscriminatory” access to the Hi Volt transmission</a:t>
            </a:r>
          </a:p>
          <a:p>
            <a:pPr lvl="1" eaLnBrk="1" hangingPunct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Major electric power industry restructuring – breaking industry into 3 segments –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Generators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Transmitters</a:t>
            </a:r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Distributers</a:t>
            </a:r>
          </a:p>
          <a:p>
            <a:pPr eaLnBrk="1" hangingPunct="1"/>
            <a:r>
              <a:rPr 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EPAct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of 2005 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repealed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PUHCA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; modified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PURPA</a:t>
            </a:r>
          </a:p>
          <a:p>
            <a:pPr eaLnBrk="1" hangingPunct="1"/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nergy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ndependence and </a:t>
            </a:r>
            <a:r>
              <a:rPr lang="en-US" sz="2400" b="1" dirty="0" err="1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ecurty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ct of 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2007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EISA 2007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aimed to promote</a:t>
            </a:r>
          </a:p>
          <a:p>
            <a:pPr lvl="1" eaLnBrk="1" hangingPunct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production of clean renewable fuels, </a:t>
            </a:r>
          </a:p>
          <a:p>
            <a:pPr lvl="1" eaLnBrk="1" hangingPunct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the efficiency of products, buildings, and vehicles, </a:t>
            </a:r>
          </a:p>
          <a:p>
            <a:pPr lvl="1" eaLnBrk="1" hangingPunct="1"/>
            <a:r>
              <a:rPr lang="en-US" sz="2200" dirty="0">
                <a:latin typeface="Calibri" panose="020F0502020204030204" pitchFamily="34" charset="0"/>
                <a:cs typeface="Calibri" panose="020F0502020204030204" pitchFamily="34" charset="0"/>
              </a:rPr>
              <a:t>research on and deployment of greenhouse gas capture and storage options</a:t>
            </a:r>
          </a:p>
          <a:p>
            <a:pPr eaLnBrk="1" hangingPunct="1"/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6D20532-61D7-47D0-903F-227F7C48AD34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9145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36" y="0"/>
            <a:ext cx="8871928" cy="6858000"/>
          </a:xfrm>
          <a:prstGeom prst="rect">
            <a:avLst/>
          </a:prstGeom>
        </p:spPr>
      </p:pic>
      <p:sp>
        <p:nvSpPr>
          <p:cNvPr id="31749" name="TextBox 9"/>
          <p:cNvSpPr txBox="1">
            <a:spLocks noChangeArrowheads="1"/>
          </p:cNvSpPr>
          <p:nvPr/>
        </p:nvSpPr>
        <p:spPr bwMode="auto">
          <a:xfrm>
            <a:off x="304800" y="6487645"/>
            <a:ext cx="701039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http://www.nrel.gov/gis/images/30m_US_Wind.jpg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794078" y="792832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Residential Scale</a:t>
            </a:r>
          </a:p>
          <a:p>
            <a:r>
              <a:rPr lang="en-US" sz="1200" dirty="0"/>
              <a:t>Data 21 Feb 2012</a:t>
            </a:r>
          </a:p>
          <a:p>
            <a:r>
              <a:rPr lang="en-US" sz="1200" dirty="0"/>
              <a:t>Downloaded 14 Mar 17</a:t>
            </a:r>
          </a:p>
        </p:txBody>
      </p:sp>
    </p:spTree>
    <p:extLst>
      <p:ext uri="{BB962C8B-B14F-4D97-AF65-F5344CB8AC3E}">
        <p14:creationId xmlns:p14="http://schemas.microsoft.com/office/powerpoint/2010/main" val="87950891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470" y="0"/>
            <a:ext cx="8875059" cy="6858000"/>
          </a:xfrm>
          <a:prstGeom prst="rect">
            <a:avLst/>
          </a:prstGeom>
        </p:spPr>
      </p:pic>
      <p:sp>
        <p:nvSpPr>
          <p:cNvPr id="32772" name="TextBox 9"/>
          <p:cNvSpPr txBox="1">
            <a:spLocks noChangeArrowheads="1"/>
          </p:cNvSpPr>
          <p:nvPr/>
        </p:nvSpPr>
        <p:spPr bwMode="auto">
          <a:xfrm>
            <a:off x="1371600" y="4795838"/>
            <a:ext cx="144780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sz="2400" dirty="0">
                <a:solidFill>
                  <a:schemeClr val="bg2"/>
                </a:solidFill>
              </a:rPr>
              <a:t>80 meters</a:t>
            </a: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auto">
          <a:xfrm>
            <a:off x="394299" y="6463760"/>
            <a:ext cx="84963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/>
              <a:t>http://www.nrel.gov/gis/images/100m_Wind/awstwspd100onoff3-1.jpg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794078" y="829831"/>
            <a:ext cx="17684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Utility Scale </a:t>
            </a:r>
          </a:p>
          <a:p>
            <a:r>
              <a:rPr lang="en-US" sz="1200" dirty="0"/>
              <a:t>Data 19 Sep 2013</a:t>
            </a:r>
          </a:p>
          <a:p>
            <a:r>
              <a:rPr lang="en-US" sz="1200" dirty="0"/>
              <a:t>Downloaded 14 Mar 17</a:t>
            </a:r>
          </a:p>
        </p:txBody>
      </p:sp>
    </p:spTree>
    <p:extLst>
      <p:ext uri="{BB962C8B-B14F-4D97-AF65-F5344CB8AC3E}">
        <p14:creationId xmlns:p14="http://schemas.microsoft.com/office/powerpoint/2010/main" val="21537986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189679" y="226066"/>
            <a:ext cx="8806542" cy="1328187"/>
          </a:xfrm>
        </p:spPr>
        <p:txBody>
          <a:bodyPr/>
          <a:lstStyle/>
          <a:p>
            <a:pPr>
              <a:spcBef>
                <a:spcPts val="1200"/>
              </a:spcBef>
            </a:pPr>
            <a:br>
              <a:rPr lang="en-US" sz="4000" dirty="0"/>
            </a:br>
            <a:r>
              <a:rPr lang="en-US" b="1" dirty="0"/>
              <a:t>Projected Turbine Blade Length Growth</a:t>
            </a:r>
            <a:br>
              <a:rPr lang="en-US" b="1" dirty="0"/>
            </a:br>
            <a:br>
              <a:rPr lang="en-US" sz="3200" b="1" dirty="0"/>
            </a:br>
            <a:r>
              <a:rPr lang="en-US" sz="2400" b="1" dirty="0"/>
              <a:t>(North America – Land-based)</a:t>
            </a:r>
            <a:br>
              <a:rPr lang="en-US" sz="4000" dirty="0"/>
            </a:br>
            <a:endParaRPr lang="en-US" sz="4000" b="1" dirty="0"/>
          </a:p>
        </p:txBody>
      </p:sp>
      <p:sp>
        <p:nvSpPr>
          <p:cNvPr id="36912" name="Rectangle 4"/>
          <p:cNvSpPr>
            <a:spLocks noChangeArrowheads="1"/>
          </p:cNvSpPr>
          <p:nvPr/>
        </p:nvSpPr>
        <p:spPr bwMode="auto">
          <a:xfrm>
            <a:off x="2429024" y="6526381"/>
            <a:ext cx="449353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/>
              <a:t>https://emp.lbl.gov/sites/all/files/scaling_turbines_1.pdf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737139"/>
            <a:ext cx="8494094" cy="4662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59378"/>
      </p:ext>
    </p:extLst>
  </p:cSld>
  <p:clrMapOvr>
    <a:masterClrMapping/>
  </p:clrMapOvr>
</p:sld>
</file>

<file path=ppt/theme/theme1.xml><?xml version="1.0" encoding="utf-8"?>
<a:theme xmlns:a="http://schemas.openxmlformats.org/drawingml/2006/main" name="Capsules">
  <a:themeElements>
    <a:clrScheme name="Capsules 2">
      <a:dk1>
        <a:srgbClr val="003366"/>
      </a:dk1>
      <a:lt1>
        <a:srgbClr val="FFFFFF"/>
      </a:lt1>
      <a:dk2>
        <a:srgbClr val="006666"/>
      </a:dk2>
      <a:lt2>
        <a:srgbClr val="003366"/>
      </a:lt2>
      <a:accent1>
        <a:srgbClr val="99CC99"/>
      </a:accent1>
      <a:accent2>
        <a:srgbClr val="33CCCC"/>
      </a:accent2>
      <a:accent3>
        <a:srgbClr val="FFFFFF"/>
      </a:accent3>
      <a:accent4>
        <a:srgbClr val="002A56"/>
      </a:accent4>
      <a:accent5>
        <a:srgbClr val="CAE2CA"/>
      </a:accent5>
      <a:accent6>
        <a:srgbClr val="2DB9B9"/>
      </a:accent6>
      <a:hlink>
        <a:srgbClr val="666699"/>
      </a:hlink>
      <a:folHlink>
        <a:srgbClr val="CC99FF"/>
      </a:folHlink>
    </a:clrScheme>
    <a:fontScheme name="Capsules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tx1"/>
          </a:buClr>
          <a:buSzPct val="100000"/>
          <a:buFont typeface="Wingdings" pitchFamily="2" charset="2"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Capsules 1">
        <a:dk1>
          <a:srgbClr val="000066"/>
        </a:dk1>
        <a:lt1>
          <a:srgbClr val="FFFFEB"/>
        </a:lt1>
        <a:dk2>
          <a:srgbClr val="336699"/>
        </a:dk2>
        <a:lt2>
          <a:srgbClr val="FFFFEB"/>
        </a:lt2>
        <a:accent1>
          <a:srgbClr val="666699"/>
        </a:accent1>
        <a:accent2>
          <a:srgbClr val="99CCFF"/>
        </a:accent2>
        <a:accent3>
          <a:srgbClr val="ADB8CA"/>
        </a:accent3>
        <a:accent4>
          <a:srgbClr val="DADAC9"/>
        </a:accent4>
        <a:accent5>
          <a:srgbClr val="B8B8CA"/>
        </a:accent5>
        <a:accent6>
          <a:srgbClr val="8AB9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2">
        <a:dk1>
          <a:srgbClr val="003366"/>
        </a:dk1>
        <a:lt1>
          <a:srgbClr val="FFFFFF"/>
        </a:lt1>
        <a:dk2>
          <a:srgbClr val="006666"/>
        </a:dk2>
        <a:lt2>
          <a:srgbClr val="003366"/>
        </a:lt2>
        <a:accent1>
          <a:srgbClr val="99CC99"/>
        </a:accent1>
        <a:accent2>
          <a:srgbClr val="33CCCC"/>
        </a:accent2>
        <a:accent3>
          <a:srgbClr val="FFFFFF"/>
        </a:accent3>
        <a:accent4>
          <a:srgbClr val="002A56"/>
        </a:accent4>
        <a:accent5>
          <a:srgbClr val="CAE2CA"/>
        </a:accent5>
        <a:accent6>
          <a:srgbClr val="2DB9B9"/>
        </a:accent6>
        <a:hlink>
          <a:srgbClr val="666699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C0C0C0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737373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33CC"/>
        </a:lt2>
        <a:accent1>
          <a:srgbClr val="FFCC66"/>
        </a:accent1>
        <a:accent2>
          <a:srgbClr val="33CC33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2DB92D"/>
        </a:accent6>
        <a:hlink>
          <a:srgbClr val="9900CC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D:\Program Files\Microsoft Office\Templates\Presentation Designs\Capsules.pot</Template>
  <TotalTime>11781</TotalTime>
  <Words>916</Words>
  <Application>Microsoft Office PowerPoint</Application>
  <PresentationFormat>On-screen Show (4:3)</PresentationFormat>
  <Paragraphs>104</Paragraphs>
  <Slides>20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Calibri</vt:lpstr>
      <vt:lpstr>Helvetica</vt:lpstr>
      <vt:lpstr>Times New Roman</vt:lpstr>
      <vt:lpstr>Wingdings</vt:lpstr>
      <vt:lpstr>Capsules</vt:lpstr>
      <vt:lpstr>ECE 333  Green Energy Systems</vt:lpstr>
      <vt:lpstr>Announcements</vt:lpstr>
      <vt:lpstr>Wind Power Systems</vt:lpstr>
      <vt:lpstr>Wind Power in History</vt:lpstr>
      <vt:lpstr>Wind Power in History (cont)</vt:lpstr>
      <vt:lpstr>Wind Power in History (cont)</vt:lpstr>
      <vt:lpstr>PowerPoint Presentation</vt:lpstr>
      <vt:lpstr>PowerPoint Presentation</vt:lpstr>
      <vt:lpstr> Projected Turbine Blade Length Growth  (North America – Land-based) </vt:lpstr>
      <vt:lpstr>Wind Power Availability?!</vt:lpstr>
      <vt:lpstr>PowerPoint Presentation</vt:lpstr>
      <vt:lpstr>Growth in US Wind Power Capacity</vt:lpstr>
      <vt:lpstr>PowerPoint Presentation</vt:lpstr>
      <vt:lpstr>IL Wind Data Maps</vt:lpstr>
      <vt:lpstr>Wind Power Transmission </vt:lpstr>
      <vt:lpstr>Illinois Wind Data</vt:lpstr>
      <vt:lpstr>PowerPoint Presentation</vt:lpstr>
      <vt:lpstr>PowerPoint Presentation</vt:lpstr>
      <vt:lpstr>Global Annual Installed Wind Capacity</vt:lpstr>
      <vt:lpstr>Global Installed Wind Capacity</vt:lpstr>
    </vt:vector>
  </TitlesOfParts>
  <Company>ECE - UIUC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ECE 310</dc:title>
  <dc:creator>ECE Publications</dc:creator>
  <cp:lastModifiedBy>Karl Reinhard</cp:lastModifiedBy>
  <cp:revision>679</cp:revision>
  <dcterms:created xsi:type="dcterms:W3CDTF">2000-05-11T14:27:08Z</dcterms:created>
  <dcterms:modified xsi:type="dcterms:W3CDTF">2018-03-13T00:20:24Z</dcterms:modified>
</cp:coreProperties>
</file>